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26"/>
  </p:notesMasterIdLst>
  <p:handoutMasterIdLst>
    <p:handoutMasterId r:id="rId27"/>
  </p:handoutMasterIdLst>
  <p:sldIdLst>
    <p:sldId id="256" r:id="rId2"/>
    <p:sldId id="257" r:id="rId3"/>
    <p:sldId id="258" r:id="rId4"/>
    <p:sldId id="259" r:id="rId5"/>
    <p:sldId id="294" r:id="rId6"/>
    <p:sldId id="296" r:id="rId7"/>
    <p:sldId id="297" r:id="rId8"/>
    <p:sldId id="298" r:id="rId9"/>
    <p:sldId id="299" r:id="rId10"/>
    <p:sldId id="300" r:id="rId11"/>
    <p:sldId id="301" r:id="rId12"/>
    <p:sldId id="302" r:id="rId13"/>
    <p:sldId id="304" r:id="rId14"/>
    <p:sldId id="303" r:id="rId15"/>
    <p:sldId id="261" r:id="rId16"/>
    <p:sldId id="265" r:id="rId17"/>
    <p:sldId id="288" r:id="rId18"/>
    <p:sldId id="289" r:id="rId19"/>
    <p:sldId id="290" r:id="rId20"/>
    <p:sldId id="291" r:id="rId21"/>
    <p:sldId id="262" r:id="rId22"/>
    <p:sldId id="263" r:id="rId23"/>
    <p:sldId id="266" r:id="rId24"/>
    <p:sldId id="287"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Tahoma" pitchFamily="34" charset="0"/>
        <a:ea typeface="+mn-ea"/>
        <a:cs typeface="+mn-cs"/>
      </a:defRPr>
    </a:lvl5pPr>
    <a:lvl6pPr marL="2286000" algn="l" defTabSz="914400" rtl="0" eaLnBrk="1" latinLnBrk="0" hangingPunct="1">
      <a:defRPr kern="1200">
        <a:solidFill>
          <a:schemeClr val="tx1"/>
        </a:solidFill>
        <a:effectLst>
          <a:outerShdw blurRad="38100" dist="38100" dir="2700000" algn="tl">
            <a:srgbClr val="000000">
              <a:alpha val="43137"/>
            </a:srgbClr>
          </a:outerShdw>
        </a:effectLst>
        <a:latin typeface="Tahoma" pitchFamily="34" charset="0"/>
        <a:ea typeface="+mn-ea"/>
        <a:cs typeface="+mn-cs"/>
      </a:defRPr>
    </a:lvl6pPr>
    <a:lvl7pPr marL="2743200" algn="l" defTabSz="914400" rtl="0" eaLnBrk="1" latinLnBrk="0" hangingPunct="1">
      <a:defRPr kern="1200">
        <a:solidFill>
          <a:schemeClr val="tx1"/>
        </a:solidFill>
        <a:effectLst>
          <a:outerShdw blurRad="38100" dist="38100" dir="2700000" algn="tl">
            <a:srgbClr val="000000">
              <a:alpha val="43137"/>
            </a:srgbClr>
          </a:outerShdw>
        </a:effectLst>
        <a:latin typeface="Tahoma" pitchFamily="34" charset="0"/>
        <a:ea typeface="+mn-ea"/>
        <a:cs typeface="+mn-cs"/>
      </a:defRPr>
    </a:lvl7pPr>
    <a:lvl8pPr marL="3200400" algn="l" defTabSz="914400" rtl="0" eaLnBrk="1" latinLnBrk="0" hangingPunct="1">
      <a:defRPr kern="1200">
        <a:solidFill>
          <a:schemeClr val="tx1"/>
        </a:solidFill>
        <a:effectLst>
          <a:outerShdw blurRad="38100" dist="38100" dir="2700000" algn="tl">
            <a:srgbClr val="000000">
              <a:alpha val="43137"/>
            </a:srgbClr>
          </a:outerShdw>
        </a:effectLst>
        <a:latin typeface="Tahoma" pitchFamily="34" charset="0"/>
        <a:ea typeface="+mn-ea"/>
        <a:cs typeface="+mn-cs"/>
      </a:defRPr>
    </a:lvl8pPr>
    <a:lvl9pPr marL="3657600" algn="l" defTabSz="914400" rtl="0" eaLnBrk="1" latinLnBrk="0" hangingPunct="1">
      <a:defRPr kern="1200">
        <a:solidFill>
          <a:schemeClr val="tx1"/>
        </a:solidFill>
        <a:effectLst>
          <a:outerShdw blurRad="38100" dist="38100" dir="2700000" algn="tl">
            <a:srgbClr val="000000">
              <a:alpha val="43137"/>
            </a:srgbClr>
          </a:outerShdw>
        </a:effectLst>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p:present/>
    <p:sldAll/>
    <p:penClr>
      <a:schemeClr val="tx1"/>
    </p:penClr>
  </p:showPr>
  <p:clrMru>
    <a:srgbClr val="6600FF"/>
    <a:srgbClr val="0000FF"/>
    <a:srgbClr val="003399"/>
    <a:srgbClr val="336699"/>
    <a:srgbClr val="008080"/>
    <a:srgbClr val="009999"/>
    <a:srgbClr val="FF99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9" autoAdjust="0"/>
    <p:restoredTop sz="94670" autoAdjust="0"/>
  </p:normalViewPr>
  <p:slideViewPr>
    <p:cSldViewPr>
      <p:cViewPr varScale="1">
        <p:scale>
          <a:sx n="104" d="100"/>
          <a:sy n="104" d="100"/>
        </p:scale>
        <p:origin x="-15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effectLst/>
                <a:latin typeface="Times New Roman" pitchFamily="18" charset="0"/>
              </a:defRPr>
            </a:lvl1pPr>
          </a:lstStyle>
          <a:p>
            <a:pPr>
              <a:defRPr/>
            </a:pPr>
            <a:endParaRPr lang="en-US"/>
          </a:p>
        </p:txBody>
      </p:sp>
      <p:sp>
        <p:nvSpPr>
          <p:cNvPr id="1741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effectLst/>
                <a:latin typeface="Times New Roman" pitchFamily="18" charset="0"/>
              </a:defRPr>
            </a:lvl1pPr>
          </a:lstStyle>
          <a:p>
            <a:pPr>
              <a:defRPr/>
            </a:pPr>
            <a:endParaRPr lang="en-US"/>
          </a:p>
        </p:txBody>
      </p:sp>
      <p:sp>
        <p:nvSpPr>
          <p:cNvPr id="1741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effectLst/>
                <a:latin typeface="Times New Roman" pitchFamily="18" charset="0"/>
              </a:defRPr>
            </a:lvl1pPr>
          </a:lstStyle>
          <a:p>
            <a:pPr>
              <a:defRPr/>
            </a:pPr>
            <a:endParaRPr lang="en-US"/>
          </a:p>
        </p:txBody>
      </p:sp>
      <p:sp>
        <p:nvSpPr>
          <p:cNvPr id="1741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effectLst/>
                <a:latin typeface="Times New Roman" pitchFamily="18" charset="0"/>
              </a:defRPr>
            </a:lvl1pPr>
          </a:lstStyle>
          <a:p>
            <a:pPr>
              <a:defRPr/>
            </a:pPr>
            <a:fld id="{18E6B583-2DB1-4AA9-A43C-BEDCF4B71C6F}"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effectLst/>
                <a:latin typeface="Times New Roman" pitchFamily="18" charset="0"/>
              </a:defRPr>
            </a:lvl1pPr>
          </a:lstStyle>
          <a:p>
            <a:pPr>
              <a:defRPr/>
            </a:pPr>
            <a:endParaRPr lang="en-US"/>
          </a:p>
        </p:txBody>
      </p:sp>
      <p:sp>
        <p:nvSpPr>
          <p:cNvPr id="1536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effectLst/>
                <a:latin typeface="Times New Roman" pitchFamily="18" charset="0"/>
              </a:defRPr>
            </a:lvl1pPr>
          </a:lstStyle>
          <a:p>
            <a:pPr>
              <a:defRPr/>
            </a:pPr>
            <a:endParaRPr lang="en-US"/>
          </a:p>
        </p:txBody>
      </p:sp>
      <p:sp>
        <p:nvSpPr>
          <p:cNvPr id="286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effectLst/>
                <a:latin typeface="Times New Roman" pitchFamily="18" charset="0"/>
              </a:defRPr>
            </a:lvl1pPr>
          </a:lstStyle>
          <a:p>
            <a:pPr>
              <a:defRPr/>
            </a:pPr>
            <a:endParaRPr lang="en-US"/>
          </a:p>
        </p:txBody>
      </p:sp>
      <p:sp>
        <p:nvSpPr>
          <p:cNvPr id="1536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effectLst/>
                <a:latin typeface="Times New Roman" pitchFamily="18" charset="0"/>
              </a:defRPr>
            </a:lvl1pPr>
          </a:lstStyle>
          <a:p>
            <a:pPr>
              <a:defRPr/>
            </a:pPr>
            <a:fld id="{F012A5C2-DA1B-4D6C-8FE8-29603F26012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pPr>
              <a:defRPr/>
            </a:pPr>
            <a:endParaRPr lang="en-US"/>
          </a:p>
        </p:txBody>
      </p:sp>
      <p:sp>
        <p:nvSpPr>
          <p:cNvPr id="130050"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130051"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smtClean="0"/>
            </a:lvl1pPr>
          </a:lstStyle>
          <a:p>
            <a:pPr>
              <a:defRPr/>
            </a:pPr>
            <a:endParaRPr lang="en-US"/>
          </a:p>
        </p:txBody>
      </p:sp>
      <p:sp>
        <p:nvSpPr>
          <p:cNvPr id="6" name="Rectangle 6"/>
          <p:cNvSpPr>
            <a:spLocks noGrp="1" noChangeArrowheads="1"/>
          </p:cNvSpPr>
          <p:nvPr>
            <p:ph type="sldNum" sz="quarter" idx="11"/>
          </p:nvPr>
        </p:nvSpPr>
        <p:spPr/>
        <p:txBody>
          <a:bodyPr/>
          <a:lstStyle>
            <a:lvl1pPr>
              <a:defRPr smtClean="0"/>
            </a:lvl1pPr>
          </a:lstStyle>
          <a:p>
            <a:pPr>
              <a:defRPr/>
            </a:pPr>
            <a:fld id="{233C25BB-C582-4658-B2D1-F0A273D03919}"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smtClean="0"/>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455E7F3-064B-4AA5-A728-6829025A41D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B8273D8-0A2D-4823-B1A8-0364A1E793F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C0BD40-AE87-4971-BC55-80FD3282EDE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2C7E494-54BB-4951-80B4-BEBF759768D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C2B3CCF-27D6-48E2-80FC-0A3687D1CAA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E664D43-EB43-44A3-A0D5-77E6BB0AA77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A9FA1B2-B56F-44E3-9690-01C7C6AF716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F7B0CEB-22D3-4C75-9A72-8AADEB1A842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146867-8B1B-48A9-A103-27CB7AC2CFB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29DC43B-12B4-4BC3-AAF8-FD6F7F1AEE2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9027"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9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effectLst>
                  <a:outerShdw blurRad="38100" dist="38100" dir="2700000" algn="tl">
                    <a:srgbClr val="000000"/>
                  </a:outerShdw>
                </a:effectLst>
                <a:latin typeface="Arial" charset="0"/>
              </a:defRPr>
            </a:lvl1pPr>
          </a:lstStyle>
          <a:p>
            <a:pPr>
              <a:defRPr/>
            </a:pPr>
            <a:endParaRPr lang="en-US"/>
          </a:p>
        </p:txBody>
      </p:sp>
      <p:sp>
        <p:nvSpPr>
          <p:cNvPr id="129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effectLst>
                  <a:outerShdw blurRad="38100" dist="38100" dir="2700000" algn="tl">
                    <a:srgbClr val="000000"/>
                  </a:outerShdw>
                </a:effectLst>
                <a:latin typeface="Arial" charset="0"/>
              </a:defRPr>
            </a:lvl1pPr>
          </a:lstStyle>
          <a:p>
            <a:pPr>
              <a:defRPr/>
            </a:pPr>
            <a:endParaRPr lang="en-US"/>
          </a:p>
        </p:txBody>
      </p:sp>
      <p:sp>
        <p:nvSpPr>
          <p:cNvPr id="129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charset="0"/>
              </a:defRPr>
            </a:lvl1pPr>
          </a:lstStyle>
          <a:p>
            <a:pPr>
              <a:defRPr/>
            </a:pPr>
            <a:fld id="{F3E1A1D4-98E6-49E1-AB36-29FF58238551}"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54"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p:txBody>
          <a:bodyPr/>
          <a:lstStyle/>
          <a:p>
            <a:pPr eaLnBrk="1" hangingPunct="1">
              <a:defRPr/>
            </a:pPr>
            <a:r>
              <a:rPr lang="en-US" b="1" dirty="0" err="1" smtClean="0">
                <a:solidFill>
                  <a:schemeClr val="hlink"/>
                </a:solidFill>
                <a:latin typeface="Arial Black" pitchFamily="34" charset="0"/>
              </a:rPr>
              <a:t>Advertajzing</a:t>
            </a:r>
            <a:endParaRPr lang="en-US" b="1" dirty="0" smtClean="0">
              <a:solidFill>
                <a:schemeClr val="hlink"/>
              </a:solidFill>
              <a:latin typeface="Arial Black"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pPr algn="ctr" eaLnBrk="1" hangingPunct="1">
              <a:defRPr/>
            </a:pPr>
            <a:r>
              <a:rPr lang="sr-Latn-CS" smtClean="0">
                <a:solidFill>
                  <a:schemeClr val="hlink"/>
                </a:solidFill>
              </a:rPr>
              <a:t>Digitalno tržište</a:t>
            </a:r>
            <a:endParaRPr lang="en-US" smtClean="0">
              <a:solidFill>
                <a:schemeClr val="hlink"/>
              </a:solidFill>
            </a:endParaRPr>
          </a:p>
        </p:txBody>
      </p:sp>
      <p:sp>
        <p:nvSpPr>
          <p:cNvPr id="173059" name="Rectangle 3"/>
          <p:cNvSpPr>
            <a:spLocks noGrp="1" noChangeArrowheads="1"/>
          </p:cNvSpPr>
          <p:nvPr>
            <p:ph type="body" idx="1"/>
          </p:nvPr>
        </p:nvSpPr>
        <p:spPr/>
        <p:txBody>
          <a:bodyPr/>
          <a:lstStyle/>
          <a:p>
            <a:pPr eaLnBrk="1" hangingPunct="1">
              <a:buFontTx/>
              <a:buChar char="-"/>
              <a:defRPr/>
            </a:pPr>
            <a:r>
              <a:rPr lang="sr-Latn-CS" sz="2800" smtClean="0"/>
              <a:t>Činjenica je da je ranije postojala predstava kako je digitalni advertajzing rezervisan za mlade, za potrošačku populaciju koja koristi Internet.</a:t>
            </a:r>
          </a:p>
          <a:p>
            <a:pPr eaLnBrk="1" hangingPunct="1">
              <a:buFontTx/>
              <a:buChar char="-"/>
              <a:defRPr/>
            </a:pPr>
            <a:r>
              <a:rPr lang="sr-Latn-CS" sz="2800" smtClean="0"/>
              <a:t>Danas u V. Britaniji, svi koriste web, svi kupuju na webu, svi pretražuju na webu.</a:t>
            </a:r>
          </a:p>
          <a:p>
            <a:pPr eaLnBrk="1" hangingPunct="1">
              <a:buFontTx/>
              <a:buChar char="-"/>
              <a:defRPr/>
            </a:pPr>
            <a:r>
              <a:rPr lang="sr-Latn-CS" sz="2800" smtClean="0"/>
              <a:t>Web je postao masovni medij i prvo mesto gde ljudi idu kada prikupljaju podatke za kupovinu automobila, stana, polise osiguranja...</a:t>
            </a:r>
            <a:endParaRPr lang="en-US" sz="28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pPr algn="ctr" eaLnBrk="1" hangingPunct="1">
              <a:defRPr/>
            </a:pPr>
            <a:r>
              <a:rPr lang="sr-Latn-CS" sz="4000" smtClean="0">
                <a:solidFill>
                  <a:schemeClr val="hlink"/>
                </a:solidFill>
              </a:rPr>
              <a:t>Principi funkcionisanja tržišta digitalnog oglašavanja</a:t>
            </a:r>
            <a:endParaRPr lang="en-US" sz="4000" smtClean="0">
              <a:solidFill>
                <a:schemeClr val="hlink"/>
              </a:solidFill>
            </a:endParaRPr>
          </a:p>
        </p:txBody>
      </p:sp>
      <p:sp>
        <p:nvSpPr>
          <p:cNvPr id="174083" name="Rectangle 3"/>
          <p:cNvSpPr>
            <a:spLocks noGrp="1" noChangeArrowheads="1"/>
          </p:cNvSpPr>
          <p:nvPr>
            <p:ph type="body" idx="1"/>
          </p:nvPr>
        </p:nvSpPr>
        <p:spPr/>
        <p:txBody>
          <a:bodyPr/>
          <a:lstStyle/>
          <a:p>
            <a:pPr eaLnBrk="1" hangingPunct="1">
              <a:defRPr/>
            </a:pPr>
            <a:r>
              <a:rPr lang="sr-Latn-CS" smtClean="0"/>
              <a:t>Tehnologija mora uvek da bude u službi potrošača – web sajtovi moraju da budu  </a:t>
            </a:r>
          </a:p>
          <a:p>
            <a:pPr eaLnBrk="1" hangingPunct="1">
              <a:buFontTx/>
              <a:buNone/>
              <a:defRPr/>
            </a:pPr>
            <a:r>
              <a:rPr lang="sr-Latn-CS" smtClean="0"/>
              <a:t>                     vrlo laki za korišćenje, moraju  </a:t>
            </a:r>
          </a:p>
          <a:p>
            <a:pPr eaLnBrk="1" hangingPunct="1">
              <a:buFontTx/>
              <a:buNone/>
              <a:defRPr/>
            </a:pPr>
            <a:r>
              <a:rPr lang="sr-Latn-CS" smtClean="0"/>
              <a:t>                     da budu intuitivni, da korisnik  </a:t>
            </a:r>
          </a:p>
          <a:p>
            <a:pPr eaLnBrk="1" hangingPunct="1">
              <a:buFontTx/>
              <a:buNone/>
              <a:defRPr/>
            </a:pPr>
            <a:r>
              <a:rPr lang="sr-Latn-CS" smtClean="0"/>
              <a:t>                     uopšte ne razmišlja gde treba  </a:t>
            </a:r>
          </a:p>
          <a:p>
            <a:pPr eaLnBrk="1" hangingPunct="1">
              <a:buFontTx/>
              <a:buNone/>
              <a:defRPr/>
            </a:pPr>
            <a:r>
              <a:rPr lang="sr-Latn-CS" smtClean="0"/>
              <a:t>                     da klikne da bi nešto našao</a:t>
            </a:r>
          </a:p>
          <a:p>
            <a:pPr eaLnBrk="1" hangingPunct="1">
              <a:buFontTx/>
              <a:buNone/>
              <a:defRPr/>
            </a:pPr>
            <a:endParaRPr lang="sr-Latn-CS" smtClean="0"/>
          </a:p>
          <a:p>
            <a:pPr eaLnBrk="1" hangingPunct="1">
              <a:defRPr/>
            </a:pPr>
            <a:endParaRPr lang="sr-Latn-CS" smtClean="0"/>
          </a:p>
          <a:p>
            <a:pPr eaLnBrk="1" hangingPunct="1">
              <a:defRPr/>
            </a:pP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pPr algn="ctr" eaLnBrk="1" hangingPunct="1">
              <a:defRPr/>
            </a:pPr>
            <a:r>
              <a:rPr lang="sr-Latn-CS" sz="4000" smtClean="0">
                <a:solidFill>
                  <a:schemeClr val="hlink"/>
                </a:solidFill>
              </a:rPr>
              <a:t>Principi funkcionisanja tržišta digitalnog oglašavanja</a:t>
            </a:r>
            <a:endParaRPr lang="en-US" sz="4000" smtClean="0">
              <a:solidFill>
                <a:schemeClr val="hlink"/>
              </a:solidFill>
            </a:endParaRPr>
          </a:p>
        </p:txBody>
      </p:sp>
      <p:sp>
        <p:nvSpPr>
          <p:cNvPr id="175107" name="Rectangle 3"/>
          <p:cNvSpPr>
            <a:spLocks noGrp="1" noChangeArrowheads="1"/>
          </p:cNvSpPr>
          <p:nvPr>
            <p:ph type="body" idx="1"/>
          </p:nvPr>
        </p:nvSpPr>
        <p:spPr/>
        <p:txBody>
          <a:bodyPr/>
          <a:lstStyle/>
          <a:p>
            <a:pPr eaLnBrk="1" hangingPunct="1">
              <a:defRPr/>
            </a:pPr>
            <a:r>
              <a:rPr lang="sr-Latn-CS" smtClean="0"/>
              <a:t>Web sajtovi moraju da budu u skladu sa zakonskim normama</a:t>
            </a:r>
          </a:p>
          <a:p>
            <a:pPr eaLnBrk="1" hangingPunct="1">
              <a:defRPr/>
            </a:pPr>
            <a:r>
              <a:rPr lang="sr-Latn-CS" smtClean="0"/>
              <a:t>Korisnici se sami unapred registruju za oblasti koje ih interesuju</a:t>
            </a: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pPr algn="ctr" eaLnBrk="1" hangingPunct="1">
              <a:defRPr/>
            </a:pPr>
            <a:r>
              <a:rPr lang="sr-Latn-CS" sz="4000" smtClean="0">
                <a:solidFill>
                  <a:schemeClr val="hlink"/>
                </a:solidFill>
              </a:rPr>
              <a:t>Zašto se kompanije opredeljuju za ovakav vid predstavljanja</a:t>
            </a:r>
            <a:endParaRPr lang="en-US" sz="4000" smtClean="0">
              <a:solidFill>
                <a:schemeClr val="hlink"/>
              </a:solidFill>
            </a:endParaRPr>
          </a:p>
        </p:txBody>
      </p:sp>
      <p:sp>
        <p:nvSpPr>
          <p:cNvPr id="177155" name="Rectangle 3"/>
          <p:cNvSpPr>
            <a:spLocks noGrp="1" noChangeArrowheads="1"/>
          </p:cNvSpPr>
          <p:nvPr>
            <p:ph type="body" idx="1"/>
          </p:nvPr>
        </p:nvSpPr>
        <p:spPr/>
        <p:txBody>
          <a:bodyPr/>
          <a:lstStyle/>
          <a:p>
            <a:pPr eaLnBrk="1" hangingPunct="1">
              <a:lnSpc>
                <a:spcPct val="90000"/>
              </a:lnSpc>
              <a:defRPr/>
            </a:pPr>
            <a:r>
              <a:rPr lang="sr-Latn-CS" smtClean="0"/>
              <a:t>Njihovi potrošači se već uveliko nalaze u tim digitalnim kanalima – moraju da idu za svojim potrošačima</a:t>
            </a:r>
          </a:p>
          <a:p>
            <a:pPr eaLnBrk="1" hangingPunct="1">
              <a:lnSpc>
                <a:spcPct val="90000"/>
              </a:lnSpc>
              <a:defRPr/>
            </a:pPr>
            <a:r>
              <a:rPr lang="sr-Latn-CS" smtClean="0"/>
              <a:t>Omogućava im mnogo neposredniju komunikaciju sa potrošačima</a:t>
            </a:r>
          </a:p>
          <a:p>
            <a:pPr eaLnBrk="1" hangingPunct="1">
              <a:lnSpc>
                <a:spcPct val="90000"/>
              </a:lnSpc>
              <a:defRPr/>
            </a:pPr>
            <a:r>
              <a:rPr lang="sr-Latn-CS" smtClean="0"/>
              <a:t>Kroz digitalne kanale komunikacije, kompanije mnogo više saznaju o svojim potrošačima</a:t>
            </a: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pPr algn="ctr" eaLnBrk="1" hangingPunct="1">
              <a:defRPr/>
            </a:pPr>
            <a:r>
              <a:rPr lang="sr-Latn-CS" sz="4000" smtClean="0">
                <a:solidFill>
                  <a:schemeClr val="hlink"/>
                </a:solidFill>
              </a:rPr>
              <a:t>Prednosti digitalnog advertajzinga</a:t>
            </a:r>
            <a:endParaRPr lang="en-US" sz="4000" smtClean="0">
              <a:solidFill>
                <a:schemeClr val="hlink"/>
              </a:solidFill>
            </a:endParaRPr>
          </a:p>
        </p:txBody>
      </p:sp>
      <p:sp>
        <p:nvSpPr>
          <p:cNvPr id="176131" name="Rectangle 3"/>
          <p:cNvSpPr>
            <a:spLocks noGrp="1" noChangeArrowheads="1"/>
          </p:cNvSpPr>
          <p:nvPr>
            <p:ph type="body" idx="1"/>
          </p:nvPr>
        </p:nvSpPr>
        <p:spPr/>
        <p:txBody>
          <a:bodyPr/>
          <a:lstStyle/>
          <a:p>
            <a:pPr eaLnBrk="1" hangingPunct="1">
              <a:lnSpc>
                <a:spcPct val="90000"/>
              </a:lnSpc>
              <a:defRPr/>
            </a:pPr>
            <a:r>
              <a:rPr lang="sr-Latn-CS" smtClean="0"/>
              <a:t>Sam medij je veoma personalan</a:t>
            </a:r>
          </a:p>
          <a:p>
            <a:pPr eaLnBrk="1" hangingPunct="1">
              <a:lnSpc>
                <a:spcPct val="90000"/>
              </a:lnSpc>
              <a:defRPr/>
            </a:pPr>
            <a:r>
              <a:rPr lang="sr-Latn-CS" smtClean="0"/>
              <a:t>Komunikacija je moguća bukvalno na individualnom nivou – to je u klasičnom marketingu bilo gotovo neizvodljivo</a:t>
            </a:r>
          </a:p>
          <a:p>
            <a:pPr eaLnBrk="1" hangingPunct="1">
              <a:lnSpc>
                <a:spcPct val="90000"/>
              </a:lnSpc>
              <a:defRPr/>
            </a:pPr>
            <a:r>
              <a:rPr lang="sr-Latn-CS" smtClean="0"/>
              <a:t>Omogućavaju mnogo bržu interakciju sa potrošačima u realnom vremenu – odmah možemo da dobijemo reakciju kupca različitim metodama</a:t>
            </a: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2" name="Rectangle 6"/>
          <p:cNvSpPr>
            <a:spLocks noGrp="1" noChangeArrowheads="1"/>
          </p:cNvSpPr>
          <p:nvPr>
            <p:ph type="title"/>
          </p:nvPr>
        </p:nvSpPr>
        <p:spPr/>
        <p:txBody>
          <a:bodyPr/>
          <a:lstStyle/>
          <a:p>
            <a:pPr algn="ctr" eaLnBrk="1" hangingPunct="1">
              <a:defRPr/>
            </a:pPr>
            <a:r>
              <a:rPr lang="sr-Latn-CS" smtClean="0">
                <a:solidFill>
                  <a:schemeClr val="hlink"/>
                </a:solidFill>
              </a:rPr>
              <a:t>Reklama</a:t>
            </a:r>
            <a:endParaRPr lang="en-US" smtClean="0">
              <a:solidFill>
                <a:schemeClr val="hlink"/>
              </a:solidFill>
            </a:endParaRPr>
          </a:p>
        </p:txBody>
      </p:sp>
      <p:sp>
        <p:nvSpPr>
          <p:cNvPr id="9223" name="Rectangle 7"/>
          <p:cNvSpPr>
            <a:spLocks noGrp="1" noChangeArrowheads="1"/>
          </p:cNvSpPr>
          <p:nvPr>
            <p:ph type="body" idx="1"/>
          </p:nvPr>
        </p:nvSpPr>
        <p:spPr/>
        <p:txBody>
          <a:bodyPr/>
          <a:lstStyle/>
          <a:p>
            <a:pPr eaLnBrk="1" hangingPunct="1">
              <a:buFontTx/>
              <a:buNone/>
              <a:defRPr/>
            </a:pPr>
            <a:r>
              <a:rPr lang="sr-Latn-CS" smtClean="0"/>
              <a:t>   Reklama je oblik vizuelne komunikacije, koja ima za cilj da svesno ili podsvesno utiče na svest potrošača i da inicira stvaranje pot</a:t>
            </a:r>
            <a:r>
              <a:rPr lang="en-US" smtClean="0"/>
              <a:t>r</a:t>
            </a:r>
            <a:r>
              <a:rPr lang="sr-Latn-CS" smtClean="0"/>
              <a:t>ebe i želje za posedovanjem</a:t>
            </a:r>
            <a:r>
              <a:rPr lang="en-US" smtClean="0"/>
              <a:t> </a:t>
            </a:r>
            <a:r>
              <a:rPr lang="sr-Latn-CS" smtClean="0"/>
              <a:t>određenog proizvoda ili određene usluge.</a:t>
            </a:r>
          </a:p>
          <a:p>
            <a:pPr eaLnBrk="1" hangingPunct="1">
              <a:buFontTx/>
              <a:buNone/>
              <a:defRPr/>
            </a:pPr>
            <a:endParaRPr lang="en-US" smtClean="0"/>
          </a:p>
        </p:txBody>
      </p:sp>
    </p:spTree>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pPr algn="ctr" eaLnBrk="1" hangingPunct="1">
              <a:defRPr/>
            </a:pPr>
            <a:r>
              <a:rPr lang="sr-Latn-CS" smtClean="0">
                <a:solidFill>
                  <a:schemeClr val="hlink"/>
                </a:solidFill>
              </a:rPr>
              <a:t>Reklama</a:t>
            </a:r>
            <a:endParaRPr lang="en-US" smtClean="0">
              <a:solidFill>
                <a:schemeClr val="hlink"/>
              </a:solidFill>
            </a:endParaRPr>
          </a:p>
        </p:txBody>
      </p:sp>
      <p:sp>
        <p:nvSpPr>
          <p:cNvPr id="132099" name="Rectangle 3"/>
          <p:cNvSpPr>
            <a:spLocks noGrp="1" noChangeArrowheads="1"/>
          </p:cNvSpPr>
          <p:nvPr>
            <p:ph type="body" idx="1"/>
          </p:nvPr>
        </p:nvSpPr>
        <p:spPr/>
        <p:txBody>
          <a:bodyPr/>
          <a:lstStyle/>
          <a:p>
            <a:pPr eaLnBrk="1" hangingPunct="1">
              <a:buFontTx/>
              <a:buNone/>
              <a:defRPr/>
            </a:pPr>
            <a:r>
              <a:rPr lang="sr-Latn-CS" smtClean="0"/>
              <a:t>   Zbog svega ovoga vaša oglasna poruka mora da bude kreativna, razumljiva, interesantna i lako shvatljiva, ponekad i duhovita.</a:t>
            </a:r>
          </a:p>
          <a:p>
            <a:pPr eaLnBrk="1" hangingPunct="1">
              <a:buFontTx/>
              <a:buNone/>
              <a:defRPr/>
            </a:pPr>
            <a:r>
              <a:rPr lang="sr-Latn-CS" smtClean="0"/>
              <a:t>   Najbolji uspeh postižu jednostavne i umerene reklame prezentovane u kreativnom duhu, na pravom mestu i u pravo vreme !</a:t>
            </a:r>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pPr eaLnBrk="1" hangingPunct="1">
              <a:defRPr/>
            </a:pPr>
            <a:r>
              <a:rPr lang="sr-Latn-CS" smtClean="0">
                <a:solidFill>
                  <a:schemeClr val="hlink"/>
                </a:solidFill>
              </a:rPr>
              <a:t>Vidovi reklamiranja</a:t>
            </a:r>
            <a:endParaRPr lang="en-US" smtClean="0">
              <a:solidFill>
                <a:schemeClr val="hlink"/>
              </a:solidFill>
            </a:endParaRPr>
          </a:p>
        </p:txBody>
      </p:sp>
      <p:sp>
        <p:nvSpPr>
          <p:cNvPr id="160771" name="Rectangle 3"/>
          <p:cNvSpPr>
            <a:spLocks noGrp="1" noChangeArrowheads="1"/>
          </p:cNvSpPr>
          <p:nvPr>
            <p:ph type="body" idx="1"/>
          </p:nvPr>
        </p:nvSpPr>
        <p:spPr/>
        <p:txBody>
          <a:bodyPr/>
          <a:lstStyle/>
          <a:p>
            <a:pPr eaLnBrk="1" hangingPunct="1">
              <a:defRPr/>
            </a:pPr>
            <a:r>
              <a:rPr lang="sr-Latn-CS" smtClean="0"/>
              <a:t>Odnosi sa javnošću</a:t>
            </a:r>
          </a:p>
          <a:p>
            <a:pPr eaLnBrk="1" hangingPunct="1">
              <a:defRPr/>
            </a:pPr>
            <a:r>
              <a:rPr lang="sr-Latn-CS" smtClean="0"/>
              <a:t>Dnevne novine</a:t>
            </a:r>
          </a:p>
          <a:p>
            <a:pPr eaLnBrk="1" hangingPunct="1">
              <a:defRPr/>
            </a:pPr>
            <a:r>
              <a:rPr lang="sr-Latn-CS" smtClean="0"/>
              <a:t>Televizija</a:t>
            </a:r>
          </a:p>
          <a:p>
            <a:pPr eaLnBrk="1" hangingPunct="1">
              <a:defRPr/>
            </a:pPr>
            <a:r>
              <a:rPr lang="sr-Latn-CS" smtClean="0"/>
              <a:t>Radio</a:t>
            </a:r>
          </a:p>
          <a:p>
            <a:pPr eaLnBrk="1" hangingPunct="1">
              <a:defRPr/>
            </a:pPr>
            <a:r>
              <a:rPr lang="sr-Latn-CS" smtClean="0"/>
              <a:t>Out of Home oglašavanje</a:t>
            </a:r>
          </a:p>
          <a:p>
            <a:pPr eaLnBrk="1" hangingPunct="1">
              <a:defRPr/>
            </a:pPr>
            <a:r>
              <a:rPr lang="sr-Latn-CS" smtClean="0"/>
              <a:t>Internet</a:t>
            </a:r>
          </a:p>
          <a:p>
            <a:pPr eaLnBrk="1" hangingPunct="1">
              <a:defRPr/>
            </a:pPr>
            <a:r>
              <a:rPr lang="sr-Latn-CS" smtClean="0"/>
              <a:t>POS (PointofSales)</a:t>
            </a:r>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pPr eaLnBrk="1" hangingPunct="1">
              <a:defRPr/>
            </a:pPr>
            <a:r>
              <a:rPr lang="sr-Latn-CS" smtClean="0">
                <a:solidFill>
                  <a:schemeClr val="hlink"/>
                </a:solidFill>
              </a:rPr>
              <a:t>Marketing</a:t>
            </a:r>
            <a:endParaRPr lang="en-US" smtClean="0">
              <a:solidFill>
                <a:schemeClr val="hlink"/>
              </a:solidFill>
            </a:endParaRPr>
          </a:p>
        </p:txBody>
      </p:sp>
      <p:sp>
        <p:nvSpPr>
          <p:cNvPr id="161795" name="Rectangle 3"/>
          <p:cNvSpPr>
            <a:spLocks noGrp="1" noChangeArrowheads="1"/>
          </p:cNvSpPr>
          <p:nvPr>
            <p:ph type="body" idx="1"/>
          </p:nvPr>
        </p:nvSpPr>
        <p:spPr/>
        <p:txBody>
          <a:bodyPr/>
          <a:lstStyle/>
          <a:p>
            <a:pPr eaLnBrk="1" hangingPunct="1">
              <a:buFontTx/>
              <a:buChar char="-"/>
              <a:defRPr/>
            </a:pPr>
            <a:r>
              <a:rPr lang="sr-Latn-CS" smtClean="0"/>
              <a:t>Proces obezbeđenja optimalnog nivoa zadovoljenja potrošača, uz ostvarenje optimalnog profita i optimalnog finansijskog i radnog zadovoljstva za sve zaposlene u preduzeću</a:t>
            </a:r>
          </a:p>
          <a:p>
            <a:pPr eaLnBrk="1" hangingPunct="1">
              <a:buFontTx/>
              <a:buNone/>
              <a:defRPr/>
            </a:pPr>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eaLnBrk="1" hangingPunct="1">
              <a:defRPr/>
            </a:pPr>
            <a:r>
              <a:rPr lang="sr-Latn-CS" smtClean="0">
                <a:solidFill>
                  <a:schemeClr val="hlink"/>
                </a:solidFill>
              </a:rPr>
              <a:t>Osnovni elementi marketinga</a:t>
            </a:r>
            <a:endParaRPr lang="en-US" smtClean="0">
              <a:solidFill>
                <a:schemeClr val="hlink"/>
              </a:solidFill>
            </a:endParaRPr>
          </a:p>
        </p:txBody>
      </p:sp>
      <p:sp>
        <p:nvSpPr>
          <p:cNvPr id="162819" name="Rectangle 3"/>
          <p:cNvSpPr>
            <a:spLocks noGrp="1" noChangeArrowheads="1"/>
          </p:cNvSpPr>
          <p:nvPr>
            <p:ph type="body" idx="1"/>
          </p:nvPr>
        </p:nvSpPr>
        <p:spPr/>
        <p:txBody>
          <a:bodyPr/>
          <a:lstStyle/>
          <a:p>
            <a:pPr eaLnBrk="1" hangingPunct="1">
              <a:defRPr/>
            </a:pPr>
            <a:r>
              <a:rPr lang="sr-Latn-CS" smtClean="0"/>
              <a:t>Proizvodi</a:t>
            </a:r>
          </a:p>
          <a:p>
            <a:pPr eaLnBrk="1" hangingPunct="1">
              <a:defRPr/>
            </a:pPr>
            <a:r>
              <a:rPr lang="sr-Latn-CS" smtClean="0"/>
              <a:t>Cena</a:t>
            </a:r>
          </a:p>
          <a:p>
            <a:pPr eaLnBrk="1" hangingPunct="1">
              <a:defRPr/>
            </a:pPr>
            <a:r>
              <a:rPr lang="sr-Latn-CS" smtClean="0"/>
              <a:t>Promocija</a:t>
            </a:r>
          </a:p>
          <a:p>
            <a:pPr eaLnBrk="1" hangingPunct="1">
              <a:defRPr/>
            </a:pPr>
            <a:r>
              <a:rPr lang="sr-Latn-CS" smtClean="0"/>
              <a:t>Distribucija</a:t>
            </a:r>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title"/>
          </p:nvPr>
        </p:nvSpPr>
        <p:spPr/>
        <p:txBody>
          <a:bodyPr/>
          <a:lstStyle/>
          <a:p>
            <a:pPr algn="ctr" eaLnBrk="1" hangingPunct="1">
              <a:defRPr/>
            </a:pPr>
            <a:r>
              <a:rPr lang="sr-Latn-CS" smtClean="0">
                <a:solidFill>
                  <a:schemeClr val="hlink"/>
                </a:solidFill>
              </a:rPr>
              <a:t>Pojam advertajzinga (advertising)</a:t>
            </a:r>
            <a:endParaRPr lang="en-US" smtClean="0">
              <a:solidFill>
                <a:schemeClr val="hlink"/>
              </a:solidFill>
            </a:endParaRPr>
          </a:p>
        </p:txBody>
      </p:sp>
      <p:sp>
        <p:nvSpPr>
          <p:cNvPr id="20482" name="Rectangle 2"/>
          <p:cNvSpPr>
            <a:spLocks noGrp="1" noChangeArrowheads="1"/>
          </p:cNvSpPr>
          <p:nvPr>
            <p:ph type="body" idx="1"/>
          </p:nvPr>
        </p:nvSpPr>
        <p:spPr/>
        <p:txBody>
          <a:bodyPr/>
          <a:lstStyle/>
          <a:p>
            <a:pPr eaLnBrk="1" hangingPunct="1">
              <a:buFontTx/>
              <a:buNone/>
              <a:defRPr/>
            </a:pPr>
            <a:r>
              <a:rPr lang="sr-Latn-CS" smtClean="0"/>
              <a:t>  Advertajzing je oblik komunikacije sa tržištem odnosno potrošačima.</a:t>
            </a:r>
          </a:p>
          <a:p>
            <a:pPr eaLnBrk="1" hangingPunct="1">
              <a:buFontTx/>
              <a:buNone/>
              <a:defRPr/>
            </a:pPr>
            <a:r>
              <a:rPr lang="sr-Latn-CS" smtClean="0"/>
              <a:t>  Advertajzing, reklamna poruka nagovara i utiče na savest potrošača da se odluče baš za vaš proizvod ili uslugu, a to postižemo kombinacijom ideja, mašte, kreativnosti, duhovitosti, jednostavnosti...</a:t>
            </a:r>
          </a:p>
          <a:p>
            <a:pPr eaLnBrk="1" hangingPunct="1">
              <a:buFontTx/>
              <a:buNone/>
              <a:defRPr/>
            </a:pPr>
            <a:endParaRPr lang="en-US" smtClean="0"/>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pPr eaLnBrk="1" hangingPunct="1">
              <a:defRPr/>
            </a:pPr>
            <a:r>
              <a:rPr lang="sr-Latn-CS" smtClean="0">
                <a:solidFill>
                  <a:schemeClr val="hlink"/>
                </a:solidFill>
              </a:rPr>
              <a:t>Direktni marketing</a:t>
            </a:r>
            <a:endParaRPr lang="en-US" smtClean="0">
              <a:solidFill>
                <a:schemeClr val="hlink"/>
              </a:solidFill>
            </a:endParaRPr>
          </a:p>
        </p:txBody>
      </p:sp>
      <p:sp>
        <p:nvSpPr>
          <p:cNvPr id="163843" name="Rectangle 3"/>
          <p:cNvSpPr>
            <a:spLocks noGrp="1" noChangeArrowheads="1"/>
          </p:cNvSpPr>
          <p:nvPr>
            <p:ph type="body" idx="1"/>
          </p:nvPr>
        </p:nvSpPr>
        <p:spPr/>
        <p:txBody>
          <a:bodyPr/>
          <a:lstStyle/>
          <a:p>
            <a:pPr eaLnBrk="1" hangingPunct="1">
              <a:buFontTx/>
              <a:buNone/>
              <a:defRPr/>
            </a:pPr>
            <a:r>
              <a:rPr lang="sr-Latn-CS" smtClean="0">
                <a:solidFill>
                  <a:schemeClr val="hlink"/>
                </a:solidFill>
              </a:rPr>
              <a:t>-</a:t>
            </a:r>
            <a:r>
              <a:rPr lang="sr-Latn-CS" smtClean="0"/>
              <a:t> Interaktivan sistem marketinga koji koristi jedan ili više oglašavajućih medija radi postizanja merljivog odziva ili transakcije na bilo kojoj lokaciji</a:t>
            </a:r>
            <a:r>
              <a:rPr lang="en-US" smtClean="0"/>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Rectangle 6"/>
          <p:cNvSpPr>
            <a:spLocks noGrp="1" noChangeArrowheads="1"/>
          </p:cNvSpPr>
          <p:nvPr>
            <p:ph type="title"/>
          </p:nvPr>
        </p:nvSpPr>
        <p:spPr/>
        <p:txBody>
          <a:bodyPr/>
          <a:lstStyle/>
          <a:p>
            <a:pPr eaLnBrk="1" hangingPunct="1">
              <a:defRPr/>
            </a:pPr>
            <a:r>
              <a:rPr lang="sr-Latn-CS" smtClean="0">
                <a:solidFill>
                  <a:schemeClr val="hlink"/>
                </a:solidFill>
              </a:rPr>
              <a:t>Grafička propagandna sredstva</a:t>
            </a:r>
            <a:endParaRPr lang="en-US" smtClean="0">
              <a:solidFill>
                <a:schemeClr val="hlink"/>
              </a:solidFill>
            </a:endParaRPr>
          </a:p>
        </p:txBody>
      </p:sp>
      <p:sp>
        <p:nvSpPr>
          <p:cNvPr id="10247" name="Rectangle 7"/>
          <p:cNvSpPr>
            <a:spLocks noGrp="1" noChangeArrowheads="1"/>
          </p:cNvSpPr>
          <p:nvPr>
            <p:ph type="body" idx="1"/>
          </p:nvPr>
        </p:nvSpPr>
        <p:spPr/>
        <p:txBody>
          <a:bodyPr/>
          <a:lstStyle/>
          <a:p>
            <a:pPr eaLnBrk="1" hangingPunct="1">
              <a:lnSpc>
                <a:spcPct val="90000"/>
              </a:lnSpc>
              <a:defRPr/>
            </a:pPr>
            <a:r>
              <a:rPr lang="sr-Latn-CS" sz="2800" smtClean="0"/>
              <a:t>Zasniva se na primeni grafičke tehnike (štamparske, fotografske i crtačke).</a:t>
            </a:r>
          </a:p>
          <a:p>
            <a:pPr eaLnBrk="1" hangingPunct="1">
              <a:lnSpc>
                <a:spcPct val="90000"/>
              </a:lnSpc>
              <a:buFontTx/>
              <a:buNone/>
              <a:defRPr/>
            </a:pPr>
            <a:r>
              <a:rPr lang="sr-Latn-CS" sz="2800" smtClean="0">
                <a:solidFill>
                  <a:schemeClr val="hlink"/>
                </a:solidFill>
              </a:rPr>
              <a:t>Osnovn</a:t>
            </a:r>
            <a:r>
              <a:rPr lang="en-US" sz="2800" smtClean="0">
                <a:solidFill>
                  <a:schemeClr val="hlink"/>
                </a:solidFill>
              </a:rPr>
              <a:t>e</a:t>
            </a:r>
            <a:r>
              <a:rPr lang="sr-Latn-CS" sz="2800" smtClean="0">
                <a:solidFill>
                  <a:schemeClr val="hlink"/>
                </a:solidFill>
              </a:rPr>
              <a:t> karakteristike:</a:t>
            </a:r>
            <a:r>
              <a:rPr lang="sr-Latn-CS" sz="2800" smtClean="0"/>
              <a:t> </a:t>
            </a:r>
          </a:p>
          <a:p>
            <a:pPr eaLnBrk="1" hangingPunct="1">
              <a:lnSpc>
                <a:spcPct val="90000"/>
              </a:lnSpc>
              <a:buFontTx/>
              <a:buNone/>
              <a:defRPr/>
            </a:pPr>
            <a:r>
              <a:rPr lang="sr-Latn-CS" sz="2800" smtClean="0">
                <a:solidFill>
                  <a:schemeClr val="hlink"/>
                </a:solidFill>
              </a:rPr>
              <a:t>-</a:t>
            </a:r>
            <a:r>
              <a:rPr lang="sr-Latn-CS" sz="2800" smtClean="0"/>
              <a:t> da deluju samostalno i neposredno sa ili bez korišćenja medija kao prenosnika propagandnih poruka,  </a:t>
            </a:r>
          </a:p>
          <a:p>
            <a:pPr eaLnBrk="1" hangingPunct="1">
              <a:lnSpc>
                <a:spcPct val="90000"/>
              </a:lnSpc>
              <a:buFontTx/>
              <a:buNone/>
              <a:defRPr/>
            </a:pPr>
            <a:r>
              <a:rPr lang="sr-Latn-CS" sz="2800" smtClean="0">
                <a:solidFill>
                  <a:schemeClr val="hlink"/>
                </a:solidFill>
              </a:rPr>
              <a:t>-</a:t>
            </a:r>
            <a:r>
              <a:rPr lang="sr-Latn-CS" sz="2800" smtClean="0"/>
              <a:t> spadaju u grupu vizuelnih sredstava propagande,odnosno, sadrže poruku koja deluje kroz tekst ili sliku</a:t>
            </a:r>
            <a:r>
              <a:rPr lang="en-US" sz="2800" smtClean="0"/>
              <a:t>.</a:t>
            </a:r>
            <a:endParaRPr lang="sr-Latn-CS" sz="2800" smtClean="0"/>
          </a:p>
          <a:p>
            <a:pPr eaLnBrk="1" hangingPunct="1">
              <a:lnSpc>
                <a:spcPct val="90000"/>
              </a:lnSpc>
              <a:buFontTx/>
              <a:buNone/>
              <a:defRPr/>
            </a:pPr>
            <a:endParaRPr lang="en-US" smtClean="0"/>
          </a:p>
        </p:txBody>
      </p:sp>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Rectangle 6"/>
          <p:cNvSpPr>
            <a:spLocks noGrp="1" noChangeArrowheads="1"/>
          </p:cNvSpPr>
          <p:nvPr>
            <p:ph type="title"/>
          </p:nvPr>
        </p:nvSpPr>
        <p:spPr/>
        <p:txBody>
          <a:bodyPr/>
          <a:lstStyle/>
          <a:p>
            <a:pPr algn="ctr" eaLnBrk="1" hangingPunct="1">
              <a:defRPr/>
            </a:pPr>
            <a:r>
              <a:rPr lang="sr-Latn-CS" smtClean="0">
                <a:solidFill>
                  <a:schemeClr val="hlink"/>
                </a:solidFill>
              </a:rPr>
              <a:t>Najvažnija grafička propagand</a:t>
            </a:r>
            <a:r>
              <a:rPr lang="en-US" smtClean="0">
                <a:solidFill>
                  <a:schemeClr val="hlink"/>
                </a:solidFill>
              </a:rPr>
              <a:t>na</a:t>
            </a:r>
            <a:r>
              <a:rPr lang="sr-Latn-CS" smtClean="0">
                <a:solidFill>
                  <a:schemeClr val="hlink"/>
                </a:solidFill>
              </a:rPr>
              <a:t> sredstva</a:t>
            </a:r>
            <a:endParaRPr lang="en-US" smtClean="0">
              <a:solidFill>
                <a:schemeClr val="hlink"/>
              </a:solidFill>
            </a:endParaRPr>
          </a:p>
        </p:txBody>
      </p:sp>
      <p:sp>
        <p:nvSpPr>
          <p:cNvPr id="11271" name="Rectangle 7"/>
          <p:cNvSpPr>
            <a:spLocks noGrp="1" noChangeArrowheads="1"/>
          </p:cNvSpPr>
          <p:nvPr>
            <p:ph type="body" idx="1"/>
          </p:nvPr>
        </p:nvSpPr>
        <p:spPr/>
        <p:txBody>
          <a:bodyPr/>
          <a:lstStyle/>
          <a:p>
            <a:pPr eaLnBrk="1" hangingPunct="1">
              <a:lnSpc>
                <a:spcPct val="90000"/>
              </a:lnSpc>
              <a:defRPr/>
            </a:pPr>
            <a:r>
              <a:rPr lang="sr-Latn-CS" smtClean="0"/>
              <a:t>Prospekti – kombinacija teksta i slike, pri           </a:t>
            </a:r>
          </a:p>
          <a:p>
            <a:pPr eaLnBrk="1" hangingPunct="1">
              <a:lnSpc>
                <a:spcPct val="90000"/>
              </a:lnSpc>
              <a:buFontTx/>
              <a:buNone/>
              <a:defRPr/>
            </a:pPr>
            <a:r>
              <a:rPr lang="sr-Latn-CS" smtClean="0"/>
              <a:t>                   čemu slika zauzima centralno    </a:t>
            </a:r>
          </a:p>
          <a:p>
            <a:pPr eaLnBrk="1" hangingPunct="1">
              <a:lnSpc>
                <a:spcPct val="90000"/>
              </a:lnSpc>
              <a:buFontTx/>
              <a:buNone/>
              <a:defRPr/>
            </a:pPr>
            <a:r>
              <a:rPr lang="sr-Latn-CS" smtClean="0"/>
              <a:t>                   mesto, dok tekst ima dopunsku  </a:t>
            </a:r>
          </a:p>
          <a:p>
            <a:pPr eaLnBrk="1" hangingPunct="1">
              <a:lnSpc>
                <a:spcPct val="90000"/>
              </a:lnSpc>
              <a:buFontTx/>
              <a:buNone/>
              <a:defRPr/>
            </a:pPr>
            <a:r>
              <a:rPr lang="sr-Latn-CS" smtClean="0"/>
              <a:t>                   ulogu</a:t>
            </a:r>
          </a:p>
          <a:p>
            <a:pPr eaLnBrk="1" hangingPunct="1">
              <a:lnSpc>
                <a:spcPct val="90000"/>
              </a:lnSpc>
              <a:defRPr/>
            </a:pPr>
            <a:r>
              <a:rPr lang="sr-Latn-CS" smtClean="0"/>
              <a:t>Brošure</a:t>
            </a:r>
          </a:p>
          <a:p>
            <a:pPr eaLnBrk="1" hangingPunct="1">
              <a:lnSpc>
                <a:spcPct val="90000"/>
              </a:lnSpc>
              <a:defRPr/>
            </a:pPr>
            <a:r>
              <a:rPr lang="sr-Latn-CS" smtClean="0"/>
              <a:t>Katalozi</a:t>
            </a:r>
          </a:p>
          <a:p>
            <a:pPr eaLnBrk="1" hangingPunct="1">
              <a:lnSpc>
                <a:spcPct val="90000"/>
              </a:lnSpc>
              <a:buFontTx/>
              <a:buNone/>
              <a:defRPr/>
            </a:pPr>
            <a:endParaRPr lang="en-US" smtClean="0"/>
          </a:p>
        </p:txBody>
      </p:sp>
    </p:spTree>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pPr algn="ctr" eaLnBrk="1" hangingPunct="1">
              <a:defRPr/>
            </a:pPr>
            <a:r>
              <a:rPr lang="sr-Latn-CS" smtClean="0">
                <a:solidFill>
                  <a:schemeClr val="hlink"/>
                </a:solidFill>
              </a:rPr>
              <a:t>Najvažnija grafička propagandna sredstva</a:t>
            </a:r>
            <a:endParaRPr lang="en-US" smtClean="0">
              <a:solidFill>
                <a:schemeClr val="hlink"/>
              </a:solidFill>
            </a:endParaRPr>
          </a:p>
        </p:txBody>
      </p:sp>
      <p:sp>
        <p:nvSpPr>
          <p:cNvPr id="133124" name="Rectangle 4"/>
          <p:cNvSpPr>
            <a:spLocks noGrp="1" noChangeArrowheads="1"/>
          </p:cNvSpPr>
          <p:nvPr>
            <p:ph type="body" idx="1"/>
          </p:nvPr>
        </p:nvSpPr>
        <p:spPr/>
        <p:txBody>
          <a:bodyPr/>
          <a:lstStyle/>
          <a:p>
            <a:pPr eaLnBrk="1" hangingPunct="1">
              <a:defRPr/>
            </a:pPr>
            <a:r>
              <a:rPr lang="sr-Latn-CS" smtClean="0"/>
              <a:t>Plakati – uvodno sredstvo u propagandnim  </a:t>
            </a:r>
          </a:p>
          <a:p>
            <a:pPr eaLnBrk="1" hangingPunct="1">
              <a:buFontTx/>
              <a:buNone/>
              <a:defRPr/>
            </a:pPr>
            <a:r>
              <a:rPr lang="sr-Latn-CS" smtClean="0"/>
              <a:t>                kampanjama. Osnovni zadatak je  </a:t>
            </a:r>
          </a:p>
          <a:p>
            <a:pPr eaLnBrk="1" hangingPunct="1">
              <a:buFontTx/>
              <a:buNone/>
              <a:defRPr/>
            </a:pPr>
            <a:r>
              <a:rPr lang="sr-Latn-CS" smtClean="0"/>
              <a:t>               </a:t>
            </a:r>
            <a:r>
              <a:rPr lang="en-US" smtClean="0"/>
              <a:t> </a:t>
            </a:r>
            <a:r>
              <a:rPr lang="sr-Latn-CS" smtClean="0"/>
              <a:t>da privuče pažnju i usmeri  </a:t>
            </a:r>
          </a:p>
          <a:p>
            <a:pPr eaLnBrk="1" hangingPunct="1">
              <a:buFontTx/>
              <a:buNone/>
              <a:defRPr/>
            </a:pPr>
            <a:r>
              <a:rPr lang="sr-Latn-CS" smtClean="0"/>
              <a:t>               </a:t>
            </a:r>
            <a:r>
              <a:rPr lang="en-US" smtClean="0"/>
              <a:t> </a:t>
            </a:r>
            <a:r>
              <a:rPr lang="sr-Latn-CS" smtClean="0"/>
              <a:t>potencijalnog potrošača na  </a:t>
            </a:r>
          </a:p>
          <a:p>
            <a:pPr eaLnBrk="1" hangingPunct="1">
              <a:buFontTx/>
              <a:buNone/>
              <a:defRPr/>
            </a:pPr>
            <a:r>
              <a:rPr lang="sr-Latn-CS" smtClean="0"/>
              <a:t>               </a:t>
            </a:r>
            <a:r>
              <a:rPr lang="en-US" smtClean="0"/>
              <a:t> </a:t>
            </a:r>
            <a:r>
              <a:rPr lang="sr-Latn-CS" smtClean="0"/>
              <a:t>njegov osnovni sadržaj</a:t>
            </a:r>
          </a:p>
          <a:p>
            <a:pPr eaLnBrk="1" hangingPunct="1">
              <a:defRPr/>
            </a:pPr>
            <a:r>
              <a:rPr lang="sr-Latn-CS" smtClean="0"/>
              <a:t>Publikacije (časopisi, revije, članci i   </a:t>
            </a:r>
          </a:p>
          <a:p>
            <a:pPr eaLnBrk="1" hangingPunct="1">
              <a:buFontTx/>
              <a:buNone/>
              <a:defRPr/>
            </a:pPr>
            <a:r>
              <a:rPr lang="sr-Latn-CS" smtClean="0"/>
              <a:t>                reportaže)</a:t>
            </a:r>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pPr eaLnBrk="1" hangingPunct="1">
              <a:defRPr/>
            </a:pPr>
            <a:r>
              <a:rPr lang="en-US" smtClean="0">
                <a:solidFill>
                  <a:schemeClr val="hlink"/>
                </a:solidFill>
              </a:rPr>
              <a:t>ZAKLJU</a:t>
            </a:r>
            <a:r>
              <a:rPr lang="sr-Latn-CS" smtClean="0">
                <a:solidFill>
                  <a:schemeClr val="hlink"/>
                </a:solidFill>
              </a:rPr>
              <a:t>ČAK:</a:t>
            </a:r>
            <a:endParaRPr lang="en-US" smtClean="0">
              <a:solidFill>
                <a:schemeClr val="hlink"/>
              </a:solidFill>
            </a:endParaRPr>
          </a:p>
        </p:txBody>
      </p:sp>
      <p:sp>
        <p:nvSpPr>
          <p:cNvPr id="155651" name="Rectangle 3"/>
          <p:cNvSpPr>
            <a:spLocks noGrp="1" noChangeArrowheads="1"/>
          </p:cNvSpPr>
          <p:nvPr>
            <p:ph type="body" idx="1"/>
          </p:nvPr>
        </p:nvSpPr>
        <p:spPr/>
        <p:txBody>
          <a:bodyPr/>
          <a:lstStyle/>
          <a:p>
            <a:pPr eaLnBrk="1" hangingPunct="1">
              <a:lnSpc>
                <a:spcPct val="90000"/>
              </a:lnSpc>
              <a:defRPr/>
            </a:pPr>
            <a:r>
              <a:rPr lang="sr-Latn-CS" sz="2400" smtClean="0"/>
              <a:t>Zlatno pravilo advertajzinga je stalno ponavljanje.Nešto jednokratno veoma retko uspeva. Istraživanja su pokazala da prosečan kupac jednostavno ignoriše dva ili tri puta ponovljen oglas i traži da se neka stvar najmanje devet puta ponovi da bi je primetio.Ovakav podatak vas navodi na zaključak da vaša reklama se mora ponavljati veliki broj puta da bi bila uspešna.Advertajzing ima kumulativni efekat, traži vreme da bi dao rezultate.Kada dodje taj trenutak potrudite se da vaša firma može da odgovori tražnji.</a:t>
            </a:r>
            <a:endParaRPr lang="en-US" sz="24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Rectangle 6"/>
          <p:cNvSpPr>
            <a:spLocks noGrp="1" noChangeArrowheads="1"/>
          </p:cNvSpPr>
          <p:nvPr>
            <p:ph type="title"/>
          </p:nvPr>
        </p:nvSpPr>
        <p:spPr/>
        <p:txBody>
          <a:bodyPr/>
          <a:lstStyle/>
          <a:p>
            <a:pPr algn="ctr" eaLnBrk="1" hangingPunct="1">
              <a:defRPr/>
            </a:pPr>
            <a:r>
              <a:rPr lang="sr-Latn-CS" smtClean="0">
                <a:solidFill>
                  <a:schemeClr val="hlink"/>
                </a:solidFill>
              </a:rPr>
              <a:t>Suština Advertajzinga</a:t>
            </a:r>
            <a:endParaRPr lang="en-US" smtClean="0">
              <a:solidFill>
                <a:schemeClr val="hlink"/>
              </a:solidFill>
            </a:endParaRPr>
          </a:p>
        </p:txBody>
      </p:sp>
      <p:sp>
        <p:nvSpPr>
          <p:cNvPr id="6151" name="Rectangle 7"/>
          <p:cNvSpPr>
            <a:spLocks noGrp="1" noChangeArrowheads="1"/>
          </p:cNvSpPr>
          <p:nvPr>
            <p:ph type="body" idx="1"/>
          </p:nvPr>
        </p:nvSpPr>
        <p:spPr/>
        <p:txBody>
          <a:bodyPr/>
          <a:lstStyle/>
          <a:p>
            <a:pPr eaLnBrk="1" hangingPunct="1">
              <a:buFontTx/>
              <a:buNone/>
              <a:defRPr/>
            </a:pPr>
            <a:r>
              <a:rPr lang="sr-Latn-CS" smtClean="0">
                <a:solidFill>
                  <a:schemeClr val="hlink"/>
                </a:solidFill>
              </a:rPr>
              <a:t>- </a:t>
            </a:r>
            <a:r>
              <a:rPr lang="sr-Latn-CS" smtClean="0"/>
              <a:t>da na lak način privolite potrošače da probaju vaš proizvod, ali i da vam ostanu lojalni!</a:t>
            </a:r>
          </a:p>
          <a:p>
            <a:pPr eaLnBrk="1" hangingPunct="1">
              <a:buFontTx/>
              <a:buNone/>
              <a:defRPr/>
            </a:pPr>
            <a:r>
              <a:rPr lang="sr-Latn-CS" smtClean="0"/>
              <a:t>   Zapitajte se zašto je većina konzumenata viskija, pored onolikog izbora, lojalna baš Džoniju Vokeru ?! Jeste li sigurni da je baš on najbolji ?</a:t>
            </a:r>
            <a:endParaRPr lang="en-US" smtClean="0"/>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rogram Files\Microsoft Office\MEDIA\CAGCAT10\j0195812.wmf"/>
          <p:cNvPicPr>
            <a:picLocks noChangeAspect="1" noChangeArrowheads="1"/>
          </p:cNvPicPr>
          <p:nvPr/>
        </p:nvPicPr>
        <p:blipFill>
          <a:blip r:embed="rId2"/>
          <a:srcRect/>
          <a:stretch>
            <a:fillRect/>
          </a:stretch>
        </p:blipFill>
        <p:spPr bwMode="auto">
          <a:xfrm>
            <a:off x="4498974" y="1931967"/>
            <a:ext cx="3781237" cy="4197573"/>
          </a:xfrm>
          <a:prstGeom prst="rect">
            <a:avLst/>
          </a:prstGeom>
          <a:noFill/>
        </p:spPr>
      </p:pic>
      <p:sp>
        <p:nvSpPr>
          <p:cNvPr id="7174" name="Rectangle 6"/>
          <p:cNvSpPr>
            <a:spLocks noGrp="1" noChangeArrowheads="1"/>
          </p:cNvSpPr>
          <p:nvPr>
            <p:ph type="title"/>
          </p:nvPr>
        </p:nvSpPr>
        <p:spPr/>
        <p:txBody>
          <a:bodyPr/>
          <a:lstStyle/>
          <a:p>
            <a:pPr algn="ctr" eaLnBrk="1" hangingPunct="1">
              <a:defRPr/>
            </a:pPr>
            <a:r>
              <a:rPr lang="sr-Latn-CS" smtClean="0">
                <a:solidFill>
                  <a:schemeClr val="hlink"/>
                </a:solidFill>
              </a:rPr>
              <a:t>Osnove Advertajzinga</a:t>
            </a:r>
            <a:endParaRPr lang="en-US" smtClean="0">
              <a:solidFill>
                <a:schemeClr val="hlink"/>
              </a:solidFill>
            </a:endParaRPr>
          </a:p>
        </p:txBody>
      </p:sp>
      <p:sp>
        <p:nvSpPr>
          <p:cNvPr id="7175" name="Rectangle 7"/>
          <p:cNvSpPr>
            <a:spLocks noGrp="1" noChangeArrowheads="1"/>
          </p:cNvSpPr>
          <p:nvPr>
            <p:ph type="body" idx="1"/>
          </p:nvPr>
        </p:nvSpPr>
        <p:spPr/>
        <p:txBody>
          <a:bodyPr/>
          <a:lstStyle/>
          <a:p>
            <a:pPr eaLnBrk="1" hangingPunct="1">
              <a:lnSpc>
                <a:spcPct val="90000"/>
              </a:lnSpc>
              <a:buFontTx/>
              <a:buNone/>
              <a:defRPr/>
            </a:pPr>
            <a:r>
              <a:rPr lang="sr-Latn-CS" smtClean="0"/>
              <a:t>  U najširem smislu, sve što promoviše vaš biznis može se smatrati advertajzingom. </a:t>
            </a:r>
          </a:p>
          <a:p>
            <a:pPr eaLnBrk="1" hangingPunct="1">
              <a:lnSpc>
                <a:spcPct val="90000"/>
              </a:lnSpc>
              <a:buFontTx/>
              <a:buNone/>
              <a:defRPr/>
            </a:pPr>
            <a:r>
              <a:rPr lang="sr-Latn-CS" smtClean="0"/>
              <a:t>  Možda je to radio spot, brošura, ili učešće na nekom sajmu. </a:t>
            </a:r>
          </a:p>
          <a:p>
            <a:pPr eaLnBrk="1" hangingPunct="1">
              <a:lnSpc>
                <a:spcPct val="90000"/>
              </a:lnSpc>
              <a:buFontTx/>
              <a:buNone/>
              <a:defRPr/>
            </a:pPr>
            <a:r>
              <a:rPr lang="sr-Latn-CS" smtClean="0"/>
              <a:t>  Izraz advertajzing se obično poistovećuje sa plaćenim reklamama u novinama, na radiju ili televiziji, poslovnim imenicima, pa čak i bilbordima</a:t>
            </a:r>
            <a:r>
              <a:rPr lang="en-US" smtClean="0"/>
              <a:t>.</a:t>
            </a:r>
          </a:p>
        </p:txBody>
      </p:sp>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pPr algn="ctr" eaLnBrk="1" hangingPunct="1">
              <a:defRPr/>
            </a:pPr>
            <a:r>
              <a:rPr lang="sr-Latn-CS" smtClean="0">
                <a:solidFill>
                  <a:schemeClr val="hlink"/>
                </a:solidFill>
              </a:rPr>
              <a:t>Najpoznatije vrste advertajzinga</a:t>
            </a:r>
            <a:endParaRPr lang="en-US" smtClean="0">
              <a:solidFill>
                <a:schemeClr val="hlink"/>
              </a:solidFill>
            </a:endParaRPr>
          </a:p>
        </p:txBody>
      </p:sp>
      <p:sp>
        <p:nvSpPr>
          <p:cNvPr id="166915" name="Rectangle 3"/>
          <p:cNvSpPr>
            <a:spLocks noGrp="1" noChangeArrowheads="1"/>
          </p:cNvSpPr>
          <p:nvPr>
            <p:ph type="body" idx="1"/>
          </p:nvPr>
        </p:nvSpPr>
        <p:spPr/>
        <p:txBody>
          <a:bodyPr/>
          <a:lstStyle/>
          <a:p>
            <a:pPr marL="609600" indent="-609600" eaLnBrk="1" hangingPunct="1">
              <a:buFontTx/>
              <a:buAutoNum type="arabicParenR"/>
              <a:defRPr/>
            </a:pPr>
            <a:r>
              <a:rPr lang="sr-Latn-CS" smtClean="0"/>
              <a:t>Interaktivni advertajzing	</a:t>
            </a:r>
          </a:p>
          <a:p>
            <a:pPr marL="609600" indent="-609600" eaLnBrk="1" hangingPunct="1">
              <a:buFontTx/>
              <a:buAutoNum type="arabicParenR"/>
              <a:defRPr/>
            </a:pPr>
            <a:r>
              <a:rPr lang="sr-Latn-CS" smtClean="0"/>
              <a:t>Digitalni advertajzing</a:t>
            </a:r>
            <a:endParaRPr lang="en-US" smtClean="0"/>
          </a:p>
        </p:txBody>
      </p:sp>
      <p:pic>
        <p:nvPicPr>
          <p:cNvPr id="2050" name="Picture 2" descr="D:\Program Files\Microsoft Office\MEDIA\CAGCAT10\j0205582.wmf"/>
          <p:cNvPicPr>
            <a:picLocks noChangeAspect="1" noChangeArrowheads="1"/>
          </p:cNvPicPr>
          <p:nvPr/>
        </p:nvPicPr>
        <p:blipFill>
          <a:blip r:embed="rId2"/>
          <a:srcRect/>
          <a:stretch>
            <a:fillRect/>
          </a:stretch>
        </p:blipFill>
        <p:spPr bwMode="auto">
          <a:xfrm rot="1131769">
            <a:off x="5886468" y="1749402"/>
            <a:ext cx="1776679" cy="1630375"/>
          </a:xfrm>
          <a:prstGeom prst="rect">
            <a:avLst/>
          </a:prstGeom>
          <a:noFill/>
        </p:spPr>
      </p:pic>
      <p:pic>
        <p:nvPicPr>
          <p:cNvPr id="2051" name="Picture 3" descr="D:\Program Files\Microsoft Office\MEDIA\CAGCAT10\j0299125.wmf"/>
          <p:cNvPicPr>
            <a:picLocks noChangeAspect="1" noChangeArrowheads="1"/>
          </p:cNvPicPr>
          <p:nvPr/>
        </p:nvPicPr>
        <p:blipFill>
          <a:blip r:embed="rId3"/>
          <a:srcRect/>
          <a:stretch>
            <a:fillRect/>
          </a:stretch>
        </p:blipFill>
        <p:spPr bwMode="auto">
          <a:xfrm>
            <a:off x="1687473" y="3940181"/>
            <a:ext cx="1533546" cy="2154267"/>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pPr algn="ctr" eaLnBrk="1" hangingPunct="1">
              <a:defRPr/>
            </a:pPr>
            <a:r>
              <a:rPr lang="sr-Latn-CS" sz="4000" smtClean="0">
                <a:solidFill>
                  <a:schemeClr val="hlink"/>
                </a:solidFill>
              </a:rPr>
              <a:t>1. Interaktivni advertajzing</a:t>
            </a:r>
            <a:r>
              <a:rPr lang="sr-Latn-CS" sz="4000" smtClean="0"/>
              <a:t/>
            </a:r>
            <a:br>
              <a:rPr lang="sr-Latn-CS" sz="4000" smtClean="0"/>
            </a:br>
            <a:endParaRPr lang="en-US" sz="4000" smtClean="0"/>
          </a:p>
        </p:txBody>
      </p:sp>
      <p:sp>
        <p:nvSpPr>
          <p:cNvPr id="168963" name="Rectangle 3"/>
          <p:cNvSpPr>
            <a:spLocks noGrp="1" noChangeArrowheads="1"/>
          </p:cNvSpPr>
          <p:nvPr>
            <p:ph type="body" idx="1"/>
          </p:nvPr>
        </p:nvSpPr>
        <p:spPr/>
        <p:txBody>
          <a:bodyPr/>
          <a:lstStyle/>
          <a:p>
            <a:pPr eaLnBrk="1" hangingPunct="1">
              <a:buFontTx/>
              <a:buChar char="-"/>
              <a:defRPr/>
            </a:pPr>
            <a:r>
              <a:rPr lang="sr-Latn-CS" smtClean="0"/>
              <a:t>Koristi interaktivne medije da promoviše proizvod ili uslugu kompanije.</a:t>
            </a:r>
          </a:p>
          <a:p>
            <a:pPr eaLnBrk="1" hangingPunct="1">
              <a:buFontTx/>
              <a:buChar char="-"/>
              <a:defRPr/>
            </a:pPr>
            <a:r>
              <a:rPr lang="sr-Latn-CS" smtClean="0"/>
              <a:t>Možemo vršiti uticaj na potrošača prilikom donošenja odluke o kupovini</a:t>
            </a:r>
          </a:p>
          <a:p>
            <a:pPr eaLnBrk="1" hangingPunct="1">
              <a:buFontTx/>
              <a:buChar char="-"/>
              <a:defRPr/>
            </a:pPr>
            <a:r>
              <a:rPr lang="sr-Latn-CS" smtClean="0"/>
              <a:t>Interaktivni mediji koji se koriste za interaktivni advertajzing su najčešće internet, mobilni uređaji</a:t>
            </a:r>
          </a:p>
          <a:p>
            <a:pPr eaLnBrk="1" hangingPunct="1">
              <a:buFontTx/>
              <a:buNone/>
              <a:defRPr/>
            </a:pPr>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pPr algn="ctr" eaLnBrk="1" hangingPunct="1">
              <a:defRPr/>
            </a:pPr>
            <a:r>
              <a:rPr lang="sr-Latn-CS" sz="4000" smtClean="0">
                <a:solidFill>
                  <a:schemeClr val="hlink"/>
                </a:solidFill>
              </a:rPr>
              <a:t>1. Interaktivni advertajzing</a:t>
            </a:r>
            <a:r>
              <a:rPr lang="sr-Latn-CS" sz="4000" smtClean="0"/>
              <a:t/>
            </a:r>
            <a:br>
              <a:rPr lang="sr-Latn-CS" sz="4000" smtClean="0"/>
            </a:br>
            <a:endParaRPr lang="en-US" sz="4000" smtClean="0"/>
          </a:p>
        </p:txBody>
      </p:sp>
      <p:sp>
        <p:nvSpPr>
          <p:cNvPr id="169987" name="Rectangle 3"/>
          <p:cNvSpPr>
            <a:spLocks noGrp="1" noChangeArrowheads="1"/>
          </p:cNvSpPr>
          <p:nvPr>
            <p:ph type="body" idx="1"/>
          </p:nvPr>
        </p:nvSpPr>
        <p:spPr/>
        <p:txBody>
          <a:bodyPr/>
          <a:lstStyle/>
          <a:p>
            <a:pPr eaLnBrk="1" hangingPunct="1">
              <a:buFontTx/>
              <a:buNone/>
              <a:defRPr/>
            </a:pPr>
            <a:r>
              <a:rPr lang="sr-Latn-CS" smtClean="0">
                <a:solidFill>
                  <a:schemeClr val="hlink"/>
                </a:solidFill>
              </a:rPr>
              <a:t>-</a:t>
            </a:r>
            <a:r>
              <a:rPr lang="sr-Latn-CS" smtClean="0"/>
              <a:t> Omogućava marketaru da ostvari dvosmernu komunikaciju sa potrošačima. Ova komunikacija je, pri tome, veoma lična i sofisticirana, što marketaru daje mogućnost da utiče na odluke potrošača. </a:t>
            </a:r>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pPr algn="ctr" eaLnBrk="1" hangingPunct="1">
              <a:defRPr/>
            </a:pPr>
            <a:r>
              <a:rPr lang="sr-Latn-CS" smtClean="0">
                <a:solidFill>
                  <a:schemeClr val="hlink"/>
                </a:solidFill>
              </a:rPr>
              <a:t>2. Digitalni advertajzing</a:t>
            </a:r>
            <a:endParaRPr lang="en-US" smtClean="0">
              <a:solidFill>
                <a:schemeClr val="hlink"/>
              </a:solidFill>
            </a:endParaRPr>
          </a:p>
        </p:txBody>
      </p:sp>
      <p:sp>
        <p:nvSpPr>
          <p:cNvPr id="171011" name="Rectangle 3"/>
          <p:cNvSpPr>
            <a:spLocks noGrp="1" noChangeArrowheads="1"/>
          </p:cNvSpPr>
          <p:nvPr>
            <p:ph type="body" idx="1"/>
          </p:nvPr>
        </p:nvSpPr>
        <p:spPr/>
        <p:txBody>
          <a:bodyPr/>
          <a:lstStyle/>
          <a:p>
            <a:pPr eaLnBrk="1" hangingPunct="1">
              <a:buFontTx/>
              <a:buNone/>
              <a:defRPr/>
            </a:pPr>
            <a:r>
              <a:rPr lang="sr-Latn-CS" smtClean="0">
                <a:solidFill>
                  <a:schemeClr val="hlink"/>
                </a:solidFill>
              </a:rPr>
              <a:t>-</a:t>
            </a:r>
            <a:r>
              <a:rPr lang="sr-Latn-CS" smtClean="0"/>
              <a:t> Advertajzing koji koristi digitalne kanale – web, e-mail, mobilne telefone, interaktivnu digitalnu televiziju i interaktivne digitalne kioske, koji opet mogu da budu na javnim mestima ili u nekom prodajnom prostoru</a:t>
            </a:r>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pPr algn="ctr" eaLnBrk="1" hangingPunct="1">
              <a:defRPr/>
            </a:pPr>
            <a:r>
              <a:rPr lang="sr-Latn-CS" smtClean="0">
                <a:solidFill>
                  <a:schemeClr val="hlink"/>
                </a:solidFill>
              </a:rPr>
              <a:t>Digitalno tržište</a:t>
            </a:r>
            <a:endParaRPr lang="en-US" smtClean="0">
              <a:solidFill>
                <a:schemeClr val="hlink"/>
              </a:solidFill>
            </a:endParaRPr>
          </a:p>
        </p:txBody>
      </p:sp>
      <p:sp>
        <p:nvSpPr>
          <p:cNvPr id="172035" name="Rectangle 3"/>
          <p:cNvSpPr>
            <a:spLocks noGrp="1" noChangeArrowheads="1"/>
          </p:cNvSpPr>
          <p:nvPr>
            <p:ph type="body" idx="1"/>
          </p:nvPr>
        </p:nvSpPr>
        <p:spPr/>
        <p:txBody>
          <a:bodyPr/>
          <a:lstStyle/>
          <a:p>
            <a:pPr eaLnBrk="1" hangingPunct="1">
              <a:buFontTx/>
              <a:buNone/>
              <a:defRPr/>
            </a:pPr>
            <a:r>
              <a:rPr lang="sr-Latn-CS" smtClean="0">
                <a:solidFill>
                  <a:schemeClr val="hlink"/>
                </a:solidFill>
              </a:rPr>
              <a:t>-</a:t>
            </a:r>
            <a:r>
              <a:rPr lang="sr-Latn-CS" smtClean="0"/>
              <a:t> Digitalni advertajzing doživljava veliki rast</a:t>
            </a:r>
          </a:p>
          <a:p>
            <a:pPr eaLnBrk="1" hangingPunct="1">
              <a:buFontTx/>
              <a:buChar char="-"/>
              <a:defRPr/>
            </a:pPr>
            <a:r>
              <a:rPr lang="sr-Latn-CS" smtClean="0"/>
              <a:t>Novac za oglašavanje se pomera u digitalni advertajzing – ima mnogo više kompanija , ima više agencija koje to rade, ima mnogo više digitalnih oglasa svuda okolo.</a:t>
            </a:r>
          </a:p>
          <a:p>
            <a:pPr eaLnBrk="1" hangingPunct="1">
              <a:buFontTx/>
              <a:buNone/>
              <a:defRPr/>
            </a:pPr>
            <a:endParaRPr lang="sr-Latn-CS" smtClean="0"/>
          </a:p>
          <a:p>
            <a:pPr eaLnBrk="1" hangingPunct="1">
              <a:buFontTx/>
              <a:buNone/>
              <a:defRPr/>
            </a:pPr>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389</TotalTime>
  <Words>895</Words>
  <Application>Microsoft PowerPoint</Application>
  <PresentationFormat>On-screen Show (4:3)</PresentationFormat>
  <Paragraphs>91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Ocean</vt:lpstr>
      <vt:lpstr>Advertajzing</vt:lpstr>
      <vt:lpstr>Pojam advertajzinga (advertising)</vt:lpstr>
      <vt:lpstr>Suština Advertajzinga</vt:lpstr>
      <vt:lpstr>Osnove Advertajzinga</vt:lpstr>
      <vt:lpstr>Najpoznatije vrste advertajzinga</vt:lpstr>
      <vt:lpstr>1. Interaktivni advertajzing </vt:lpstr>
      <vt:lpstr>1. Interaktivni advertajzing </vt:lpstr>
      <vt:lpstr>2. Digitalni advertajzing</vt:lpstr>
      <vt:lpstr>Digitalno tržište</vt:lpstr>
      <vt:lpstr>Digitalno tržište</vt:lpstr>
      <vt:lpstr>Principi funkcionisanja tržišta digitalnog oglašavanja</vt:lpstr>
      <vt:lpstr>Principi funkcionisanja tržišta digitalnog oglašavanja</vt:lpstr>
      <vt:lpstr>Zašto se kompanije opredeljuju za ovakav vid predstavljanja</vt:lpstr>
      <vt:lpstr>Prednosti digitalnog advertajzinga</vt:lpstr>
      <vt:lpstr>Reklama</vt:lpstr>
      <vt:lpstr>Reklama</vt:lpstr>
      <vt:lpstr>Vidovi reklamiranja</vt:lpstr>
      <vt:lpstr>Marketing</vt:lpstr>
      <vt:lpstr>Osnovni elementi marketinga</vt:lpstr>
      <vt:lpstr>Direktni marketing</vt:lpstr>
      <vt:lpstr>Grafička propagandna sredstva</vt:lpstr>
      <vt:lpstr>Najvažnija grafička propagandna sredstva</vt:lpstr>
      <vt:lpstr>Najvažnija grafička propagandna sredstva</vt:lpstr>
      <vt:lpstr>ZAKLJUČAK: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FILIP</cp:lastModifiedBy>
  <cp:revision>12</cp:revision>
  <cp:lastPrinted>1601-01-01T00:00:00Z</cp:lastPrinted>
  <dcterms:created xsi:type="dcterms:W3CDTF">1601-01-01T00:00:00Z</dcterms:created>
  <dcterms:modified xsi:type="dcterms:W3CDTF">2015-09-14T15:01:43Z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